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vml" ContentType="application/vnd.openxmlformats-officedocument.vmlDrawin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ommentAuthors.xml" ContentType="application/vnd.openxmlformats-officedocument.presentationml.commentAuthors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rawings/drawing3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package/2006/relationships/metadata/thumbnail" Target="docProps/thumbnail.jpeg"/></Relationships>
</file>

<file path=ppt/presentation.xml><?xml version="1.0" encoding="utf-8"?>
<!--Generated by Aspose.Slides for .NET 22.9-->
<p:presentation xmlns:r="http://schemas.openxmlformats.org/officeDocument/2006/relationships" xmlns:a="http://schemas.openxmlformats.org/drawingml/2006/main" xmlns:p="http://schemas.openxmlformats.org/presentationml/2006/main" firstSlideNum="19" strictFirstAndLastChars="0" saveSubsetFonts="1" autoCompressPictures="0">
  <p:sldMasterIdLst>
    <p:sldMasterId id="2147483693" r:id="rId2"/>
  </p:sldMasterIdLst>
  <p:notesMasterIdLst>
    <p:notesMasterId r:id="rId3"/>
  </p:notesMasterIdLst>
  <p:handoutMasterIdLst>
    <p:handoutMasterId r:id="rId4"/>
  </p:handoutMasterIdLst>
  <p:sldIdLst>
    <p:sldId id="1441" r:id="rId5"/>
    <p:sldId id="1608" r:id="rId6"/>
    <p:sldId id="1609" r:id="rId7"/>
    <p:sldId id="1610" r:id="rId8"/>
    <p:sldId id="1611" r:id="rId9"/>
    <p:sldId id="1612" r:id="rId10"/>
  </p:sldIdLst>
  <p:sldSz cx="12192000" cy="6858000"/>
  <p:notesSz cx="7010400" cy="9296400"/>
  <p:custDataLst>
    <p:tags r:id="rId11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0" name="Mike Bobek (US - Advisory)" initials="" lastIdx="0" clrIdx="12"/>
  <p:cmAuthor id="7" name="Carl R Miller" initials="CRM" lastIdx="0" clrIdx="10">
    <p:extLst>
      <p:ext uri="{19B8F6BF-5375-455C-9EA6-DF929625EA0E}">
        <p15:presenceInfo xmlns:p15="http://schemas.microsoft.com/office/powerpoint/2012/main" userId="Carl R Miller" providerId="None"/>
      </p:ext>
    </p:extLst>
  </p:cmAuthor>
  <p:cmAuthor id="1" name="Barbara Poenisch (US - Advisory)" initials="" lastIdx="0" clrIdx="13"/>
  <p:cmAuthor id="8" name="Vogelweid, Eric J." initials="VEJ" lastIdx="0" clrIdx="11">
    <p:extLst>
      <p:ext uri="{19B8F6BF-5375-455C-9EA6-DF929625EA0E}">
        <p15:presenceInfo xmlns:p15="http://schemas.microsoft.com/office/powerpoint/2012/main" userId="S-1-5-21-834601574-676875594-1237804090-49782" providerId="AD"/>
      </p:ext>
    </p:extLst>
  </p:cmAuthor>
  <p:cmAuthor id="2" name="David E Church" initials="DEC" lastIdx="0" clrIdx="2">
    <p:extLst>
      <p:ext uri="{19B8F6BF-5375-455C-9EA6-DF929625EA0E}">
        <p15:presenceInfo xmlns:p15="http://schemas.microsoft.com/office/powerpoint/2012/main" userId="S-1-5-21-372416507-3140574786-2943197521-603787" providerId="AD"/>
      </p:ext>
    </p:extLst>
  </p:cmAuthor>
  <p:cmAuthor id="9" name="Vogelweid, Eric J." initials="VEJ [2]" lastIdx="0" clrIdx="14">
    <p:extLst>
      <p:ext uri="{19B8F6BF-5375-455C-9EA6-DF929625EA0E}">
        <p15:presenceInfo xmlns:p15="http://schemas.microsoft.com/office/powerpoint/2012/main" userId="S::vogelweidej@umsystem.edu::b2ba1ff8-3e8e-4b6f-898d-6bf5473b0cb7" providerId="AD"/>
      </p:ext>
    </p:extLst>
  </p:cmAuthor>
  <p:cmAuthor id="3" name="Robert A Bailen" initials="RAB" lastIdx="0" clrIdx="3">
    <p:extLst>
      <p:ext uri="{19B8F6BF-5375-455C-9EA6-DF929625EA0E}">
        <p15:presenceInfo xmlns:p15="http://schemas.microsoft.com/office/powerpoint/2012/main" userId="Robert A Bailen" providerId="None"/>
      </p:ext>
    </p:extLst>
  </p:cmAuthor>
  <p:cmAuthor id="4" name="Nicholas Way" initials="NW" lastIdx="0" clrIdx="5">
    <p:extLst>
      <p:ext uri="{19B8F6BF-5375-455C-9EA6-DF929625EA0E}">
        <p15:presenceInfo xmlns:p15="http://schemas.microsoft.com/office/powerpoint/2012/main" userId="Nicholas Way" providerId="None"/>
      </p:ext>
    </p:extLst>
  </p:cmAuthor>
  <p:cmAuthor id="5" name="Thomas W Raymond" initials="TWR" lastIdx="0" clrIdx="6">
    <p:extLst>
      <p:ext uri="{19B8F6BF-5375-455C-9EA6-DF929625EA0E}">
        <p15:presenceInfo xmlns:p15="http://schemas.microsoft.com/office/powerpoint/2012/main" userId="S-1-5-21-372416507-3140574786-2943197521-662824" providerId="AD"/>
      </p:ext>
    </p:extLst>
  </p:cmAuthor>
  <p:cmAuthor id="6" name="Margaret Stover" initials="MS" lastIdx="0" clrIdx="7">
    <p:extLst>
      <p:ext uri="{19B8F6BF-5375-455C-9EA6-DF929625EA0E}">
        <p15:presenceInfo xmlns:p15="http://schemas.microsoft.com/office/powerpoint/2012/main" userId="Margaret Stover" providerId="None"/>
      </p:ext>
    </p:extLst>
  </p:cmAuthor>
  <p:cmAuthor id="16" name="Rogers, Ashley M." initials="RAM" lastIdx="0" clrIdx="1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B52A7725-9B75-4099-BEFD-D72F1B9E8E2F}">
  <a:tblStyle styleId="{B52A7725-9B75-4099-BEFD-D72F1B9E8E2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AEAEC"/>
          </a:solidFill>
        </a:fill>
      </a:tcStyle>
    </a:wholeTbl>
    <a:band1H>
      <a:tcStyle>
        <a:fill>
          <a:solidFill>
            <a:srgbClr val="D2D3D6"/>
          </a:solidFill>
        </a:fill>
      </a:tcStyle>
    </a:band1H>
    <a:band1V>
      <a:tcStyle>
        <a:fill>
          <a:solidFill>
            <a:srgbClr val="D2D3D6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D70C81C8-5AA9-4E1A-A480-ED5D720BE2BF}" styleName="Table_1">
    <a:wholeTbl>
      <a:tcTxStyle>
        <a:font>
          <a:latin typeface="Arial"/>
          <a:ea typeface="Arial"/>
          <a:cs typeface="Arial"/>
        </a:font>
        <a:srgbClr val="000000"/>
      </a:tcTxStyle>
    </a:wholeTbl>
  </a:tblStyle>
  <a:tblStyle styleId="{271649EC-1B50-4853-B59D-A2381DD4EE86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fill>
          <a:solidFill>
            <a:schemeClr val="dk1">
              <a:alpha val="20000"/>
            </a:schemeClr>
          </a:solidFill>
        </a:fill>
      </a:tcStyle>
    </a:band1H>
    <a:band1V>
      <a:tcStyle>
        <a:fill>
          <a:solidFill>
            <a:schemeClr val="dk1">
              <a:alpha val="20000"/>
            </a:schemeClr>
          </a:solidFill>
        </a:fill>
      </a:tcStyle>
    </a:band1V>
    <a:lastCol>
      <a:tcTxStyle b="on" i="off"/>
    </a:lastCol>
    <a:firstCol>
      <a:tcTxStyle b="on" i="off"/>
    </a:firstCol>
    <a:lastRow>
      <a:tcTxStyle b="on" i="off"/>
      <a:tcStyle>
        <a:tcBdr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fill>
          <a:solidFill>
            <a:schemeClr val="accent1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</a:lastCol>
    <a:firstCol>
      <a:tcTxStyle b="on"/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79397" autoAdjust="0"/>
  </p:normalViewPr>
  <p:slideViewPr>
    <p:cSldViewPr snapToGrid="0">
      <p:cViewPr varScale="1">
        <p:scale>
          <a:sx n="90" d="100"/>
          <a:sy n="90" d="100"/>
        </p:scale>
        <p:origin x="11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3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4.xml"/><Relationship Id="rId18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7" Type="http://schemas.openxmlformats.org/officeDocument/2006/relationships/slide" Target="slides/slide3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1.xml"/><Relationship Id="rId1" Type="http://schemas.openxmlformats.org/officeDocument/2006/relationships/commentAuthors" Target="commentAuthors.xml"/><Relationship Id="rId11" Type="http://schemas.openxmlformats.org/officeDocument/2006/relationships/tags" Target="tags/tag2.xml"/><Relationship Id="rId6" Type="http://schemas.openxmlformats.org/officeDocument/2006/relationships/slide" Target="slides/slide2.xml"/><Relationship Id="rId15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4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5.xml"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\\umad.umsystem.edu\um\um-depts\accounting\Administration\Board%20of%20Curators\April%2020,%202023\Supporting%20Documents\1965-2022%20Financial%20Data%20-%20Degree%20View.xlsx" TargetMode="External" /><Relationship Id="rId2" Type="http://schemas.openxmlformats.org/officeDocument/2006/relationships/chartUserShapes" Target="../drawings/drawing1.xml" /><Relationship Id="rId3" Type="http://schemas.microsoft.com/office/2011/relationships/chartColorStyle" Target="colors1.xml" /><Relationship Id="rId4" Type="http://schemas.microsoft.com/office/2011/relationships/chartStyle" Target="style1.xml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\\col.missouri.edu\um\um-depts\accounting\Administration\Board%20of%20Curators\April%2020,%202023\Supporting%20Documents\Budget%20Board%20Paper.xlsx" TargetMode="External" /><Relationship Id="rId2" Type="http://schemas.openxmlformats.org/officeDocument/2006/relationships/chartUserShapes" Target="../drawings/drawing2.xml" /><Relationship Id="rId3" Type="http://schemas.microsoft.com/office/2011/relationships/chartColorStyle" Target="colors2.xml" /><Relationship Id="rId4" Type="http://schemas.microsoft.com/office/2011/relationships/chartStyle" Target="style2.xml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\\col.missouri.edu\um\um-depts\accounting\Administration\Board%20of%20Curators\April%2020,%202023\Supporting%20Documents\Budget%20Board%20Paper.xlsx" TargetMode="External" /><Relationship Id="rId2" Type="http://schemas.openxmlformats.org/officeDocument/2006/relationships/chartUserShapes" Target="../drawings/drawing3.xml" /><Relationship Id="rId3" Type="http://schemas.microsoft.com/office/2011/relationships/chartColorStyle" Target="colors3.xml" /><Relationship Id="rId4" Type="http://schemas.microsoft.com/office/2011/relationships/chartStyle" Target="style3.xml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stacked"/>
        <c:varyColors val="0"/>
        <c:ser>
          <c:idx val="1"/>
          <c:order val="0"/>
          <c:tx>
            <c:strRef>
              <c:f>'EV Sheet'!$T$4</c:f>
              <c:strCache>
                <c:ptCount val="1"/>
                <c:pt idx="0">
                  <c:v>State Approps per Degree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p>
                <a:pPr>
                  <a:def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sz="1600" b="0" i="0" u="none" strike="noStrike" kern="1200" baseline="0" smtId="4294967295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'EV Sheet'!$R$5:$R$12</c:f>
              <c:strCache>
                <c:ptCount val="8"/>
                <c:pt idx="0">
                  <c:v>FY2015</c:v>
                </c:pt>
                <c:pt idx="1">
                  <c:v>FY2016</c:v>
                </c:pt>
                <c:pt idx="2">
                  <c:v>FY2017</c:v>
                </c:pt>
                <c:pt idx="3">
                  <c:v>FY2018</c:v>
                </c:pt>
                <c:pt idx="4">
                  <c:v>FY2019</c:v>
                </c:pt>
                <c:pt idx="5">
                  <c:v>FY2020</c:v>
                </c:pt>
                <c:pt idx="6">
                  <c:v>FY2021</c:v>
                </c:pt>
                <c:pt idx="7">
                  <c:v>FY2022</c:v>
                </c:pt>
              </c:strCache>
            </c:strRef>
          </c:cat>
          <c:val>
            <c:numRef>
              <c:f>'EV Sheet'!$T$5:$T$12</c:f>
              <c:numCache>
                <c:formatCode>_("$"* #,##0_);_("$"* \(#,##0\);_("$"* "-"??_);_(@_)</c:formatCode>
                <c:ptCount val="8"/>
                <c:pt idx="0">
                  <c:v>23596.540339057927</c:v>
                </c:pt>
                <c:pt idx="1">
                  <c:v>23419.140010799136</c:v>
                </c:pt>
                <c:pt idx="2">
                  <c:v>22400.383099967436</c:v>
                </c:pt>
                <c:pt idx="3">
                  <c:v>21466.12137632078</c:v>
                </c:pt>
                <c:pt idx="4">
                  <c:v>18692.714767269943</c:v>
                </c:pt>
                <c:pt idx="5">
                  <c:v>19313.60503840576</c:v>
                </c:pt>
                <c:pt idx="6">
                  <c:v>20919.537909326853</c:v>
                </c:pt>
                <c:pt idx="7">
                  <c:v>23398.15394020229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E-45D6-B204-EBFE00CBBF09}"/>
            </c:ext>
          </c:extLst>
        </c:ser>
        <c:ser>
          <c:idx val="0"/>
          <c:order val="1"/>
          <c:tx>
            <c:strRef>
              <c:f>'EV Sheet'!$S$4</c:f>
              <c:strCache>
                <c:ptCount val="1"/>
                <c:pt idx="0">
                  <c:v>Net Tuition Per Degree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numFmt formatCode="" sourceLinked="1"/>
              <c:txPr>
                <a:bodyPr rot="-5400000" spcFirstLastPara="1" vertOverflow="ellipsis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p>
                <a:pPr>
                  <a:defRPr sz="1600" b="0" i="0" u="none" strike="noStrike" kern="1200" baseline="0" smtId="4294967295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sz="1600" b="0" i="0" u="none" strike="noStrike" kern="1200" baseline="0" smtId="4294967295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'EV Sheet'!$R$5:$R$12</c:f>
              <c:strCache>
                <c:ptCount val="8"/>
                <c:pt idx="0">
                  <c:v>FY2015</c:v>
                </c:pt>
                <c:pt idx="1">
                  <c:v>FY2016</c:v>
                </c:pt>
                <c:pt idx="2">
                  <c:v>FY2017</c:v>
                </c:pt>
                <c:pt idx="3">
                  <c:v>FY2018</c:v>
                </c:pt>
                <c:pt idx="4">
                  <c:v>FY2019</c:v>
                </c:pt>
                <c:pt idx="5">
                  <c:v>FY2020</c:v>
                </c:pt>
                <c:pt idx="6">
                  <c:v>FY2021</c:v>
                </c:pt>
                <c:pt idx="7">
                  <c:v>FY2022</c:v>
                </c:pt>
              </c:strCache>
            </c:strRef>
          </c:cat>
          <c:val>
            <c:numRef>
              <c:f>'EV Sheet'!$S$5:$S$12</c:f>
              <c:numCache>
                <c:formatCode>_("$"* #,##0_);_("$"* \(#,##0\);_("$"* "-"??_);_(@_)</c:formatCode>
                <c:ptCount val="8"/>
                <c:pt idx="0">
                  <c:v>32366.723728532776</c:v>
                </c:pt>
                <c:pt idx="1">
                  <c:v>32501.13390928726</c:v>
                </c:pt>
                <c:pt idx="2">
                  <c:v>31473.352870943232</c:v>
                </c:pt>
                <c:pt idx="3">
                  <c:v>30746.789487943646</c:v>
                </c:pt>
                <c:pt idx="4">
                  <c:v>28413.204180474127</c:v>
                </c:pt>
                <c:pt idx="5">
                  <c:v>27839.803083203522</c:v>
                </c:pt>
                <c:pt idx="6">
                  <c:v>28089.0768126346</c:v>
                </c:pt>
                <c:pt idx="7">
                  <c:v>29085.55601867289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4E-45D6-B204-EBFE00CBB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 val="100"/>
        <c:axId val="215980031"/>
        <c:axId val="215980447"/>
      </c:barChart>
      <c:lineChart>
        <c:grouping/>
        <c:varyColors val="0"/>
        <c:ser>
          <c:idx val="2"/>
          <c:order val="2"/>
          <c:tx>
            <c:strRef>
              <c:f>'EV Sheet'!$D$16</c:f>
              <c:strCache>
                <c:ptCount val="1"/>
                <c:pt idx="0">
                  <c:v>Inflation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layout>
                <c:manualLayout>
                  <c:x val="-0.0694444477558136"/>
                  <c:y val="-0.038218993693590164"/>
                </c:manualLayout>
              </c:layout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4E-45D6-B204-EBFE00CBBF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sz="1600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'EV Sheet'!$R$5:$R$12</c:f>
              <c:strCache>
                <c:ptCount val="8"/>
                <c:pt idx="0">
                  <c:v>FY2015</c:v>
                </c:pt>
                <c:pt idx="1">
                  <c:v>FY2016</c:v>
                </c:pt>
                <c:pt idx="2">
                  <c:v>FY2017</c:v>
                </c:pt>
                <c:pt idx="3">
                  <c:v>FY2018</c:v>
                </c:pt>
                <c:pt idx="4">
                  <c:v>FY2019</c:v>
                </c:pt>
                <c:pt idx="5">
                  <c:v>FY2020</c:v>
                </c:pt>
                <c:pt idx="6">
                  <c:v>FY2021</c:v>
                </c:pt>
                <c:pt idx="7">
                  <c:v>FY2022</c:v>
                </c:pt>
              </c:strCache>
            </c:strRef>
          </c:cat>
          <c:val>
            <c:numRef>
              <c:f>'EV Sheet'!$U$5:$U$12</c:f>
              <c:numCache>
                <c:formatCode>_("$"* #,##0_);_("$"* \(#,##0\);_("$"* "-"??_);_(@_)</c:formatCode>
                <c:ptCount val="8"/>
                <c:pt idx="0">
                  <c:v>55963.2640675907</c:v>
                </c:pt>
                <c:pt idx="1">
                  <c:v>56526.180386795306</c:v>
                </c:pt>
                <c:pt idx="2">
                  <c:v>57452.64682881954</c:v>
                </c:pt>
                <c:pt idx="3">
                  <c:v>59103.63348335337</c:v>
                </c:pt>
                <c:pt idx="4">
                  <c:v>60077.94781250999</c:v>
                </c:pt>
                <c:pt idx="5">
                  <c:v>60771.74217592967</c:v>
                </c:pt>
                <c:pt idx="6">
                  <c:v>63725.880109422156</c:v>
                </c:pt>
                <c:pt idx="7">
                  <c:v>69499.29060826433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4E-45D6-B204-EBFE00CBBF09}"/>
            </c:ext>
          </c:extLst>
        </c:ser>
        <c:ser>
          <c:idx val="3"/>
          <c:order val="3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layout>
                <c:manualLayout>
                  <c:x val="-0.09134204685688019"/>
                  <c:y val="-0.02099185809493065"/>
                </c:manualLayout>
              </c:layout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4E-45D6-B204-EBFE00CBBF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sz="1600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'EV Sheet'!$R$5:$R$12</c:f>
              <c:strCache>
                <c:ptCount val="8"/>
                <c:pt idx="0">
                  <c:v>FY2015</c:v>
                </c:pt>
                <c:pt idx="1">
                  <c:v>FY2016</c:v>
                </c:pt>
                <c:pt idx="2">
                  <c:v>FY2017</c:v>
                </c:pt>
                <c:pt idx="3">
                  <c:v>FY2018</c:v>
                </c:pt>
                <c:pt idx="4">
                  <c:v>FY2019</c:v>
                </c:pt>
                <c:pt idx="5">
                  <c:v>FY2020</c:v>
                </c:pt>
                <c:pt idx="6">
                  <c:v>FY2021</c:v>
                </c:pt>
                <c:pt idx="7">
                  <c:v>FY2022</c:v>
                </c:pt>
              </c:strCache>
            </c:strRef>
          </c:cat>
          <c:val>
            <c:numRef>
              <c:f>'EV Sheet'!$W$5:$W$12</c:f>
              <c:numCache>
                <c:formatCode>_("$"* #,##0_);_("$"* \(#,##0\);_("$"* "-"??_);_(@_)</c:formatCode>
                <c:ptCount val="8"/>
                <c:pt idx="0">
                  <c:v>55963.2640675907</c:v>
                </c:pt>
                <c:pt idx="1">
                  <c:v>55920.273920086394</c:v>
                </c:pt>
                <c:pt idx="2">
                  <c:v>53873.73597091067</c:v>
                </c:pt>
                <c:pt idx="3">
                  <c:v>52212.91086426443</c:v>
                </c:pt>
                <c:pt idx="4">
                  <c:v>47105.91894774407</c:v>
                </c:pt>
                <c:pt idx="5">
                  <c:v>47153.40812160928</c:v>
                </c:pt>
                <c:pt idx="6">
                  <c:v>49008.61472196145</c:v>
                </c:pt>
                <c:pt idx="7">
                  <c:v>52483.70995887518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4E-45D6-B204-EBFE00CBB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15980031"/>
        <c:axId val="215980447"/>
      </c:lineChart>
      <c:catAx>
        <c:axId val="215980031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sz="16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txPr>
        <c:crossAx val="215980447"/>
        <c:crosses val="autoZero"/>
        <c:auto val="0"/>
        <c:lblAlgn val="ctr"/>
        <c:lblOffset/>
        <c:noMultiLvlLbl val="0"/>
      </c:catAx>
      <c:valAx>
        <c:axId val="215980447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sz="16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txPr>
        <c:crossAx val="215980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6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sz="16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600" smtId="4294967295">
          <a:latin typeface="Times New Roman" panose="02020603050405020304" pitchFamily="18" charset="0"/>
          <a:cs typeface="Times New Roman" panose="02020603050405020304" pitchFamily="18" charset="0"/>
        </a:defRPr>
      </a:pPr>
      <a:endParaRPr sz="1600" smtId="4294967295">
        <a:latin typeface="Times New Roman" panose="02020603050405020304" pitchFamily="18" charset="0"/>
        <a:cs typeface="Times New Roman" panose="02020603050405020304" pitchFamily="18" charset="0"/>
      </a:endParaRPr>
    </a:p>
  </c:txPr>
  <c:externalData r:id="rId1">
    <c:autoUpdate val="0"/>
  </c:externalData>
  <c:userShapes r:id="rId2"/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59-4F97-94A0-6F9B0008448B}"/>
                </c:ext>
              </c:extLst>
            </c:dLbl>
            <c:dLbl>
              <c:idx val="1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9-4F97-94A0-6F9B0008448B}"/>
                </c:ext>
              </c:extLst>
            </c:dLbl>
            <c:dLbl>
              <c:idx val="2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59-4F97-94A0-6F9B0008448B}"/>
                </c:ext>
              </c:extLst>
            </c:dLbl>
            <c:dLbl>
              <c:idx val="3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9-4F97-94A0-6F9B0008448B}"/>
                </c:ext>
              </c:extLst>
            </c:dLbl>
            <c:dLbl>
              <c:idx val="4"/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59-4F97-94A0-6F9B0008448B}"/>
                </c:ext>
              </c:extLst>
            </c:dLbl>
            <c:dLbl>
              <c:idx val="5"/>
              <c:layout>
                <c:manualLayout/>
              </c:layout>
              <c:tx>
                <c:rich>
                  <a:bodyPr/>
                  <a:lstStyle/>
                  <a:p>
                    <a:pPr>
                      <a:defRPr/>
                    </a:pPr>
                    <a:fld id="{987FAE89-3D83-4C7B-85E6-F3CFFB21BD5A}" type="CELLRANGE">
                      <a:rPr lang="en-US"/>
                      <a:t>[CELLRANGE]</a:t>
                    </a:fld>
                    <a:endParaRPr lang="en-US"/>
                  </a:p>
                </c:rich>
              </c:tx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91001"/>
                      <c:h val="0.113356836"/>
                    </c:manualLayout>
                  </c15:layout>
                  <c15:showDataLabelsRange val="1"/>
                </c:ext>
                <c:ext xmlns:c16="http://schemas.microsoft.com/office/drawing/2014/chart" uri="{C3380CC4-5D6E-409C-BE32-E72D297353CC}">
                  <c16:uniqueId val="{00000005-3B59-4F97-94A0-6F9B0008448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/>
                    </a:pPr>
                    <a:fld id="{DDC467AC-8BCA-418B-A1A4-3797872F629D}" type="CELLRANGE">
                      <a:rPr lang="en-US"/>
                      <a:t>[CELLRANGE]</a:t>
                    </a:fld>
                    <a:endParaRPr lang="en-US"/>
                  </a:p>
                </c:rich>
              </c:tx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6-3B59-4F97-94A0-6F9B0008448B}"/>
                </c:ext>
              </c:extLst>
            </c:dLbl>
            <c:dLbl>
              <c:idx val="7"/>
              <c:layout>
                <c:manualLayout/>
              </c:layout>
              <c:numFmt formatCode="" sourceLinked="1"/>
              <c:txPr>
                <a:bodyPr rot="0" spcFirstLastPara="1" vertOverflow="ellipsis" vert="horz" wrap="square" anchor="ctr" anchorCtr="1"/>
                <a:p>
                  <a:pPr>
                    <a:defRPr sz="1600" b="0" i="0" u="none" strike="noStrike" kern="1200" baseline="0" smtId="429496729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c:tx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43652"/>
                      <c:h val="0.119594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59-4F97-94A0-6F9B00084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60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sz="1600" b="0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  <c15:showDataLabelsRange val="1"/>
              </c:ext>
            </c:extLst>
          </c:dLbls>
          <c:cat>
            <c:strRef>
              <c:f>Research!$B$2:$I$2</c:f>
              <c:strCache>
                <c:ptCount val="8"/>
                <c:pt idx="0">
                  <c:v>FY2015</c:v>
                </c:pt>
                <c:pt idx="1">
                  <c:v>FY2016</c:v>
                </c:pt>
                <c:pt idx="2">
                  <c:v>FY2017</c:v>
                </c:pt>
                <c:pt idx="3">
                  <c:v>FY2018</c:v>
                </c:pt>
                <c:pt idx="4">
                  <c:v>FY2019</c:v>
                </c:pt>
                <c:pt idx="5">
                  <c:v>FY2020</c:v>
                </c:pt>
                <c:pt idx="6">
                  <c:v>FY2021</c:v>
                </c:pt>
                <c:pt idx="7">
                  <c:v>FY2022</c:v>
                </c:pt>
              </c:strCache>
            </c:strRef>
          </c:cat>
          <c:val>
            <c:numRef>
              <c:f>Research!$B$7:$I$7</c:f>
              <c:numCache>
                <c:formatCode>_("$"* #,##0_);_("$"* \(#,##0\);_("$"* "-"??_);_(@_)</c:formatCode>
                <c:ptCount val="8"/>
                <c:pt idx="0">
                  <c:v>280019.07086000004</c:v>
                </c:pt>
                <c:pt idx="1">
                  <c:v>280172.43811</c:v>
                </c:pt>
                <c:pt idx="2">
                  <c:v>296318.32868000004</c:v>
                </c:pt>
                <c:pt idx="3">
                  <c:v>298673.24186</c:v>
                </c:pt>
                <c:pt idx="4">
                  <c:v>316085.97852999996</c:v>
                </c:pt>
                <c:pt idx="5">
                  <c:v>354931.28907000006</c:v>
                </c:pt>
                <c:pt idx="6">
                  <c:v>376928.39109</c:v>
                </c:pt>
                <c:pt idx="7">
                  <c:v>433717.4536499999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B59-4F97-94A0-6F9B0008448B}"/>
            </c:ext>
            <c:ext xmlns:c15="http://schemas.microsoft.com/office/drawing/2012/chart" uri="{02D57815-91ED-43cb-92C2-25804820EDAC}">
              <c15:datalabelsRange xmlns:c15="http://schemas.microsoft.com/office/drawing/2012/chart">
                <c15:f>Research!$B$8:$I$8</c15:f>
                <c15:dlblRangeCache>
                  <c:ptCount val="8"/>
                  <c:pt idx="7">
                    <c:v>55% growth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720095663"/>
        <c:axId val="1720103151"/>
      </c:lineChart>
      <c:catAx>
        <c:axId val="1720095663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sz="16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txPr>
        <c:crossAx val="1720103151"/>
        <c:crosses val="autoZero"/>
        <c:auto val="0"/>
        <c:lblAlgn val="ctr"/>
        <c:lblOffset/>
        <c:noMultiLvlLbl val="0"/>
      </c:catAx>
      <c:valAx>
        <c:axId val="1720103151"/>
        <c:scaling>
          <c:orientation/>
          <c:min val="1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Total Grant and Contract $'s in 000's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p>
              <a:pPr>
                <a:defRPr sz="1600" b="0" i="0" u="none" strike="noStrike" kern="1200" baseline="0" smtId="4294967295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sz="16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sz="16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txPr>
        <c:crossAx val="172009566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600" smtId="4294967295">
          <a:latin typeface="Times New Roman" panose="02020603050405020304" pitchFamily="18" charset="0"/>
          <a:cs typeface="Times New Roman" panose="02020603050405020304" pitchFamily="18" charset="0"/>
        </a:defRPr>
      </a:pPr>
      <a:endParaRPr sz="1600" smtId="4294967295">
        <a:latin typeface="Times New Roman" panose="02020603050405020304" pitchFamily="18" charset="0"/>
        <a:cs typeface="Times New Roman" panose="02020603050405020304" pitchFamily="18" charset="0"/>
      </a:endParaRPr>
    </a:p>
  </c:txPr>
  <c:externalData r:id="rId1">
    <c:autoUpdate val="0"/>
  </c:externalData>
  <c:userShapes r:id="rId2"/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Research!$B$2:$I$2</c:f>
              <c:strCache>
                <c:ptCount val="8"/>
                <c:pt idx="0">
                  <c:v>FY2015</c:v>
                </c:pt>
                <c:pt idx="1">
                  <c:v>FY2016</c:v>
                </c:pt>
                <c:pt idx="2">
                  <c:v>FY2017</c:v>
                </c:pt>
                <c:pt idx="3">
                  <c:v>FY2018</c:v>
                </c:pt>
                <c:pt idx="4">
                  <c:v>FY2019</c:v>
                </c:pt>
                <c:pt idx="5">
                  <c:v>FY2020</c:v>
                </c:pt>
                <c:pt idx="6">
                  <c:v>FY2021</c:v>
                </c:pt>
                <c:pt idx="7">
                  <c:v>FY2022</c:v>
                </c:pt>
              </c:strCache>
            </c:strRef>
          </c:cat>
          <c:val>
            <c:numRef>
              <c:f>Research!$B$12:$I$12</c:f>
              <c:numCache>
                <c:formatCode>_("$"* #,##0_);_("$"* \(#,##0\);_("$"* "-"??_);_(@_)</c:formatCode>
                <c:ptCount val="8"/>
                <c:pt idx="0">
                  <c:v>115424.18419620776</c:v>
                </c:pt>
                <c:pt idx="1">
                  <c:v>119885.51053059478</c:v>
                </c:pt>
                <c:pt idx="2">
                  <c:v>125932.14138546537</c:v>
                </c:pt>
                <c:pt idx="3">
                  <c:v>130368.0671584461</c:v>
                </c:pt>
                <c:pt idx="4">
                  <c:v>139861.05244690264</c:v>
                </c:pt>
                <c:pt idx="5">
                  <c:v>166947.9252445908</c:v>
                </c:pt>
                <c:pt idx="6">
                  <c:v>189316.11807634353</c:v>
                </c:pt>
                <c:pt idx="7">
                  <c:v>226721.094432828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E3-4288-90DE-50972A7C4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720095663"/>
        <c:axId val="1720103151"/>
      </c:lineChart>
      <c:catAx>
        <c:axId val="1720095663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sz="16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txPr>
        <c:crossAx val="1720103151"/>
        <c:crosses val="autoZero"/>
        <c:auto val="0"/>
        <c:lblAlgn val="ctr"/>
        <c:lblOffset/>
        <c:noMultiLvlLbl val="0"/>
      </c:catAx>
      <c:valAx>
        <c:axId val="1720103151"/>
        <c:scaling>
          <c:orientation/>
          <c:min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Grants and Contracts per T/TT Faculty and Full-time Research Faculty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p>
              <a:pPr>
                <a:defRPr sz="1600" b="0" i="0" u="none" strike="noStrike" kern="1200" baseline="0" smtId="4294967295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sz="16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sz="16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txPr>
        <c:crossAx val="172009566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600" smtId="4294967295">
          <a:latin typeface="Times New Roman" panose="02020603050405020304" pitchFamily="18" charset="0"/>
          <a:cs typeface="Times New Roman" panose="02020603050405020304" pitchFamily="18" charset="0"/>
        </a:defRPr>
      </a:pPr>
      <a:endParaRPr sz="1600" smtId="4294967295">
        <a:latin typeface="Times New Roman" panose="02020603050405020304" pitchFamily="18" charset="0"/>
        <a:cs typeface="Times New Roman" panose="02020603050405020304" pitchFamily="18" charset="0"/>
      </a:endParaRPr>
    </a:p>
  </c:txPr>
  <c:externalData r:id="rId1">
    <c:autoUpdate val="0"/>
  </c:externalData>
  <c:userShapes r:id="rId2"/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emf" /></Relationships>
</file>

<file path=ppt/drawings/drawing1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c="http://schemas.openxmlformats.org/drawingml/2006/chart">
  <cdr:relSizeAnchor>
    <cdr:from>
      <cdr:x>0.78819</cdr:x>
      <cdr:y>0.18589</cdr:y>
    </cdr:from>
    <cdr:to>
      <cdr:x>1</cdr:x>
      <cdr:y>0.26805</cdr:y>
    </cdr:to>
    <cdr:sp macro="" textlink="">
      <cdr:nvSpPr>
        <cdr:cNvPr id="2" name="Text Box 1"/>
        <cdr:cNvSpPr txBox="1"/>
      </cdr:nvSpPr>
      <cdr:spPr>
        <a:xfrm>
          <a:off x="8288274" y="919226"/>
          <a:ext cx="2227326" cy="406273"/>
        </a:xfrm>
        <a:prstGeom prst="rect">
          <a:avLst/>
        </a:prstGeom>
      </cdr:spPr>
      <cdr:txBody>
        <a:bodyPr vertOverflow="clip" wrap="square" rtlCol="0"/>
        <a:lstStyle/>
        <a:p>
          <a:r>
            <a:rPr lang="en-US" sz="1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25% </a:t>
          </a:r>
          <a:r>
            <a:rPr lang="en-US" sz="1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  <a:endParaRPr lang="en-US" sz="1100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>
    <cdr:from>
      <cdr:x>0.93634</cdr:x>
      <cdr:y>0.15096</cdr:y>
    </cdr:from>
    <cdr:to>
      <cdr:x>0.9375</cdr:x>
      <cdr:y>0.30192</cdr:y>
    </cdr:to>
    <cdr:cxnSp>
      <cdr:nvCxnSpPr>
        <cdr:cNvPr id="4" name="Straight Arrow Connector 3">
          <a:extLst>
            <a:ext uri="{FF2B5EF4-FFF2-40B4-BE49-F238E27FC236}">
              <a16:creationId xmlns:a16="http://schemas.microsoft.com/office/drawing/2014/main" id="{AD7376EB-63D5-0E99-B396-BF0AEC65D09D}"/>
            </a:ext>
          </a:extLst>
        </cdr:cNvPr>
        <cdr:cNvCxnSpPr/>
      </cdr:nvCxnSpPr>
      <cdr:spPr>
        <a:xfrm flipH="1" flipV="1">
          <a:off x="9846183" y="746506"/>
          <a:ext cx="12192" cy="746506"/>
        </a:xfrm>
        <a:prstGeom prst="straightConnector1">
          <a:avLst/>
        </a:prstGeom>
        <a:ln>
          <a:solidFill>
            <a:srgbClr val="002060"/>
          </a:solidFill>
          <a:headEnd type="triangle"/>
          <a:tailEnd type="triangle"/>
        </a:ln>
      </cdr:spPr>
      <cdr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cdr:style>
    </cdr:cxnSp>
  </cdr:relSizeAnchor>
</c:userShapes>
</file>

<file path=ppt/drawings/drawing2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c="http://schemas.openxmlformats.org/drawingml/2006/chart">
  <cdr:relSizeAnchor>
    <cdr:from>
      <cdr:x>0.341</cdr:x>
      <cdr:y>0.03843</cdr:y>
    </cdr:from>
    <cdr:to>
      <cdr:x>0.79496</cdr:x>
      <cdr:y>0.15452</cdr:y>
    </cdr:to>
    <cdr:sp macro="" textlink="">
      <cdr:nvSpPr>
        <cdr:cNvPr id="2" name="TextBox 1">
          <a:extLst>
            <a:ext uri="{FF2B5EF4-FFF2-40B4-BE49-F238E27FC236}">
              <a16:creationId xmlns:a16="http://schemas.microsoft.com/office/drawing/2014/main" id="{E31E2982-DE38-4F59-A2D7-911990E75246}"/>
            </a:ext>
          </a:extLst>
        </cdr:cNvPr>
        <cdr:cNvSpPr txBox="1"/>
      </cdr:nvSpPr>
      <cdr:spPr>
        <a:xfrm>
          <a:off x="2078736" y="190500"/>
          <a:ext cx="2767330" cy="575437"/>
        </a:xfrm>
        <a:prstGeom prst="rect">
          <a:avLst/>
        </a:prstGeom>
      </cdr:spPr>
      <cdr:txBody>
        <a:bodyPr vertOverflow="clip" wrap="square" rtlCol="0"/>
        <a:lstStyle/>
        <a:p>
          <a:r>
            <a:rPr lang="en-US" sz="1600">
              <a:latin typeface="Times New Roman" panose="02020603050405020304" pitchFamily="18" charset="0"/>
              <a:cs typeface="Times New Roman" panose="02020603050405020304" pitchFamily="18" charset="0"/>
            </a:rPr>
            <a:t>Total Grants &amp; Contracts</a:t>
          </a:r>
        </a:p>
      </cdr:txBody>
    </cdr:sp>
  </cdr:relSizeAnchor>
</c:userShapes>
</file>

<file path=ppt/drawings/drawing3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c="http://schemas.openxmlformats.org/drawingml/2006/chart">
  <cdr:relSizeAnchor>
    <cdr:from>
      <cdr:x>0.30792</cdr:x>
      <cdr:y>0.0289</cdr:y>
    </cdr:from>
    <cdr:to>
      <cdr:x>0.96989</cdr:x>
      <cdr:y>0.1456</cdr:y>
    </cdr:to>
    <cdr:sp macro="" textlink="">
      <cdr:nvSpPr>
        <cdr:cNvPr id="2" name="TextBox 1">
          <a:extLst>
            <a:ext uri="{FF2B5EF4-FFF2-40B4-BE49-F238E27FC236}">
              <a16:creationId xmlns:a16="http://schemas.microsoft.com/office/drawing/2014/main" id="{9B731AAC-3D6B-C88E-A4F1-2520632ACC0D}"/>
            </a:ext>
          </a:extLst>
        </cdr:cNvPr>
        <cdr:cNvSpPr txBox="1"/>
      </cdr:nvSpPr>
      <cdr:spPr>
        <a:xfrm>
          <a:off x="1730121" y="142494"/>
          <a:ext cx="3719449" cy="575437"/>
        </a:xfrm>
        <a:prstGeom prst="rect">
          <a:avLst/>
        </a:prstGeom>
      </cdr:spPr>
      <cdr:txBody>
        <a:bodyPr wrap="square" rtlCol="0"/>
        <a:lstStyle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>
          <a:r>
            <a:rPr lang="en-US" sz="1600">
              <a:latin typeface="Times New Roman" panose="02020603050405020304" pitchFamily="18" charset="0"/>
              <a:cs typeface="Times New Roman" panose="02020603050405020304" pitchFamily="18" charset="0"/>
            </a:rPr>
            <a:t>Total Grants &amp; Contracts per TT Faculty</a:t>
          </a:r>
        </a:p>
      </cdr:txBody>
    </cdr:sp>
  </cdr:relSizeAnchor>
</c:userShape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CB21EB82-67C5-4A7C-9B81-31815781195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0997D890-060B-4DBA-8119-7BCAE48F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54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wrap="square" lIns="91411" tIns="91411" rIns="91411" bIns="91411" anchor="t" anchorCtr="0"/>
          <a:lstStyle>
            <a:lvl1pPr marL="0" marR="0" lvl="0" indent="0" algn="l" rtl="0">
              <a:spcBef>
                <a:spcPct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33" marR="0" lvl="1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66" marR="0" lvl="2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399" marR="0" lvl="3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32" marR="0" lvl="4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665" marR="0" lvl="5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798" marR="0" lvl="6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931" marR="0" lvl="7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064" marR="0" lvl="8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wrap="square" lIns="91411" tIns="91411" rIns="91411" bIns="91411" anchor="t" anchorCtr="0"/>
          <a:lstStyle>
            <a:lvl1pPr marL="0" marR="0" lvl="0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33" marR="0" lvl="1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66" marR="0" lvl="2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399" marR="0" lvl="3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32" marR="0" lvl="4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665" marR="0" lvl="5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798" marR="0" lvl="6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931" marR="0" lvl="7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064" marR="0" lvl="8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1411" tIns="91411" rIns="91411" bIns="91411" anchor="t" anchorCtr="0"/>
          <a:lstStyle>
            <a:lvl1pPr marL="0" marR="0" lvl="0" indent="0" algn="l" rtl="0">
              <a:spcBef>
                <a:spcPct val="0"/>
              </a:spcBef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ct val="0"/>
              </a:spcBef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ct val="0"/>
              </a:spcBef>
              <a:buChar char="■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ct val="0"/>
              </a:spcBef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ct val="0"/>
              </a:spcBef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ct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ct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ct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ct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68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1411" tIns="91411" rIns="91411" bIns="91411" anchor="b" anchorCtr="0"/>
          <a:lstStyle>
            <a:lvl1pPr marL="0" marR="0" lvl="0" indent="0" algn="l" rtl="0">
              <a:spcBef>
                <a:spcPct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33" marR="0" lvl="1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66" marR="0" lvl="2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399" marR="0" lvl="3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32" marR="0" lvl="4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665" marR="0" lvl="5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798" marR="0" lvl="6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931" marR="0" lvl="7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064" marR="0" lvl="8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1" tIns="46568" rIns="93161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01254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4042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174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the same time, inflation increased by 25%.</a:t>
            </a:r>
          </a:p>
          <a:p>
            <a:r>
              <a:rPr lang="en-US"/>
              <a:t>Eliminated Colleges?</a:t>
            </a:r>
          </a:p>
          <a:p>
            <a:r>
              <a:rPr lang="en-US"/>
              <a:t>Degree program closures?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5078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 1,000 office/admin positions eliminated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745073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>
  <p:cSld name="Content with Caption">
    <p:spTree>
      <p:nvGrpSpPr>
        <p:cNvPr id="1" name="Shape 93"/>
        <p:cNvGrpSpPr/>
        <p:nvPr/>
      </p:nvGrpSpPr>
      <p:grpSpPr>
        <a:xfrm>
          <a:off x="0" y="0"/>
          <a:ext cx="0" cy="0"/>
        </a:xfrm>
      </p:grpSpPr>
      <p:sp>
        <p:nvSpPr>
          <p:cNvPr id="94" name="Shape 94"/>
          <p:cNvSpPr/>
          <p:nvPr/>
        </p:nvSpPr>
        <p:spPr>
          <a:xfrm>
            <a:off x="0" y="6093092"/>
            <a:ext cx="12192000" cy="768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Tx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72268" y="6248540"/>
            <a:ext cx="3425853" cy="456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6E25-C55F-42B3-9780-03391B676201}" type="datetime1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 userDrawn="1"/>
        </p:nvSpPr>
        <p:spPr>
          <a:xfrm>
            <a:off x="0" y="6101970"/>
            <a:ext cx="12192001" cy="768096"/>
          </a:xfrm>
          <a:prstGeom prst="rect">
            <a:avLst/>
          </a:prstGeom>
          <a:solidFill>
            <a:srgbClr val="2D3D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8AA2F-4873-7AE5-9BD4-F13EF36496D1}"/>
              </a:ext>
            </a:extLst>
          </p:cNvPr>
          <p:cNvSpPr txBox="1"/>
          <p:nvPr userDrawn="1"/>
        </p:nvSpPr>
        <p:spPr>
          <a:xfrm>
            <a:off x="5295208" y="6367954"/>
            <a:ext cx="2119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OPEN-FIN-INFO 1-</a:t>
            </a:r>
            <a:fld id="{5AE2A367-7C4D-47C4-A225-C8A9BA8BB9DD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C47B8-C663-77AE-E5B1-90774F73CC32}"/>
              </a:ext>
            </a:extLst>
          </p:cNvPr>
          <p:cNvSpPr txBox="1"/>
          <p:nvPr userDrawn="1"/>
        </p:nvSpPr>
        <p:spPr>
          <a:xfrm>
            <a:off x="10730345" y="6244844"/>
            <a:ext cx="1379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20, 2023</a:t>
            </a:r>
          </a:p>
        </p:txBody>
      </p:sp>
    </p:spTree>
    <p:extLst>
      <p:ext uri="{BB962C8B-B14F-4D97-AF65-F5344CB8AC3E}">
        <p14:creationId xmlns:p14="http://schemas.microsoft.com/office/powerpoint/2010/main" val="18757518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>
  <p:cSld name="Picture with Caption">
    <p:spTree>
      <p:nvGrpSpPr>
        <p:cNvPr id="1" name="Shape 102"/>
        <p:cNvGrpSpPr/>
        <p:nvPr/>
      </p:nvGrpSpPr>
      <p:grpSpPr>
        <a:xfrm>
          <a:off x="0" y="0"/>
          <a:ext cx="0" cy="0"/>
        </a:xfrm>
      </p:grpSpPr>
      <p:sp>
        <p:nvSpPr>
          <p:cNvPr id="103" name="Shape 103"/>
          <p:cNvSpPr/>
          <p:nvPr/>
        </p:nvSpPr>
        <p:spPr>
          <a:xfrm>
            <a:off x="0" y="6093092"/>
            <a:ext cx="12192000" cy="768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72268" y="6248540"/>
            <a:ext cx="3425853" cy="456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D5CE-E7F6-4DF6-8846-E39023880873}" type="datetime1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>
  <p:cSld name="Title and Vertical Text">
    <p:spTree>
      <p:nvGrpSpPr>
        <p:cNvPr id="1" name="Shape 111"/>
        <p:cNvGrpSpPr/>
        <p:nvPr/>
      </p:nvGrpSpPr>
      <p:grpSpPr>
        <a:xfrm>
          <a:off x="0" y="0"/>
          <a:ext cx="0" cy="0"/>
        </a:xfrm>
      </p:grpSpPr>
      <p:sp>
        <p:nvSpPr>
          <p:cNvPr id="112" name="Shape 112"/>
          <p:cNvSpPr/>
          <p:nvPr/>
        </p:nvSpPr>
        <p:spPr>
          <a:xfrm>
            <a:off x="0" y="6093092"/>
            <a:ext cx="12192000" cy="768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038749" y="-1374924"/>
            <a:ext cx="4114502" cy="105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Tx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8" name="Shape 118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72268" y="6248540"/>
            <a:ext cx="3425853" cy="456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57E2-EC60-4C8F-B524-F85306BDDF2A}" type="datetime1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>
  <p:cSld name="Vertical Title and Text">
    <p:spTree>
      <p:nvGrpSpPr>
        <p:cNvPr id="1" name="Shape 119"/>
        <p:cNvGrpSpPr/>
        <p:nvPr/>
      </p:nvGrpSpPr>
      <p:grpSpPr>
        <a:xfrm>
          <a:off x="0" y="0"/>
          <a: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Tx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/>
          <p:nvPr/>
        </p:nvSpPr>
        <p:spPr>
          <a:xfrm rot="5400000">
            <a:off x="-3159012" y="3045302"/>
            <a:ext cx="7086122" cy="768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Shape 123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 rot="5400000">
            <a:off x="-890242" y="1578450"/>
            <a:ext cx="2737731" cy="3655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6911-12E0-4513-B046-AD6D2E57EC15}" type="datetime1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Feature Progra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EDA6-4B52-4C4E-B6E2-E49014362A46}" type="datetime1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612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0529-CC42-4994-B00B-C974AAF794EB}" type="datetime1">
              <a:rPr lang="en-US" smtClean="0"/>
              <a:t>3/31/2023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3776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Feature Progra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4DBE-E303-40DC-AED9-0111A9FBCAB8}" type="datetime1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0411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Closing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7D6C-064C-4438-8653-9F73460F8672}" type="datetime1">
              <a:rPr lang="en-US" smtClean="0"/>
              <a:t>3/31/2023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3398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</a:xfrm>
      </p:grpSpPr>
      <p:pic>
        <p:nvPicPr>
          <p:cNvPr id="17" name="Shape 17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13447"/>
            <a:ext cx="12192000" cy="684455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8341F-4CE5-00F8-FC17-FA331388876A}"/>
              </a:ext>
            </a:extLst>
          </p:cNvPr>
          <p:cNvSpPr txBox="1"/>
          <p:nvPr userDrawn="1"/>
        </p:nvSpPr>
        <p:spPr>
          <a:xfrm>
            <a:off x="5295208" y="6367954"/>
            <a:ext cx="2119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OPEN-FIN-INFO 1-</a:t>
            </a:r>
            <a:fld id="{5AE2A367-7C4D-47C4-A225-C8A9BA8BB9DD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en-US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B60F9A-A2A3-7CFE-A2B2-E687890C0071}"/>
              </a:ext>
            </a:extLst>
          </p:cNvPr>
          <p:cNvSpPr txBox="1"/>
          <p:nvPr userDrawn="1"/>
        </p:nvSpPr>
        <p:spPr>
          <a:xfrm>
            <a:off x="10730345" y="6244844"/>
            <a:ext cx="1379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20, 2023</a:t>
            </a:r>
          </a:p>
        </p:txBody>
      </p:sp>
    </p:spTree>
    <p:extLst>
      <p:ext uri="{BB962C8B-B14F-4D97-AF65-F5344CB8AC3E}">
        <p14:creationId xmlns:p14="http://schemas.microsoft.com/office/powerpoint/2010/main" val="378045783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tags" Target="../tags/tag1.xml" /><Relationship Id="rId12" Type="http://schemas.openxmlformats.org/officeDocument/2006/relationships/oleObject" Target="../embeddings/oleObject1.bin" TargetMode="Internal" /><Relationship Id="rId13" Type="http://schemas.openxmlformats.org/officeDocument/2006/relationships/image" Target="../media/image5.emf" /><Relationship Id="rId14" Type="http://schemas.openxmlformats.org/officeDocument/2006/relationships/image" Target="../media/image6.emf" /><Relationship Id="rId15" Type="http://schemas.openxmlformats.org/officeDocument/2006/relationships/vmlDrawing" Target="../drawings/vmlDrawing1.vml" /><Relationship Id="rId16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6165678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think-cell Slide" r:id="rId12" imgW="395" imgH="394" progId="TCLayout.ActiveDocument.1">
                  <p:embed/>
                </p:oleObj>
              </mc:Choice>
              <mc:Fallback>
                <p:oleObj name="think-cell Slide" r:id="rId12" imgW="395" imgH="394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Shape 10"/>
          <p:cNvPicPr preferRelativeResize="0"/>
          <p:nvPr/>
        </p:nvPicPr>
        <p:blipFill>
          <a:blip r:embed="rId14"/>
          <a:stretch>
            <a:fillRect/>
          </a:stretch>
        </p:blipFill>
        <p:spPr>
          <a:xfrm>
            <a:off x="1588" y="1588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1145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Tx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5612-7138-4FAC-B3C2-E08FE5D389CA}" type="datetime1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99" r:id="rId5"/>
    <p:sldLayoutId id="2147483710" r:id="rId6"/>
    <p:sldLayoutId id="2147483730" r:id="rId7"/>
    <p:sldLayoutId id="2147483741" r:id="rId8"/>
    <p:sldLayoutId id="2147483857" r:id="rId9"/>
    <p:sldLayoutId id="2147483859" r:id="rId10"/>
  </p:sldLayoutIdLst>
  <p:transition/>
  <p:timing/>
  <p:hf hdr="0" ftr="0" dt="0"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notesSlide" Target="../notesSlides/notesSlide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notesSlide" Target="../notesSlides/notesSlide2.xml" /><Relationship Id="rId3" Type="http://schemas.openxmlformats.org/officeDocument/2006/relationships/chart" Target="../charts/char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notesSlide" Target="../notesSlides/notesSlide3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notesSlide" Target="../notesSlides/notesSlide4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5D0C-D683-4779-A1FC-8D908C35A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9626"/>
            <a:ext cx="9144000" cy="3435498"/>
          </a:xfrm>
        </p:spPr>
        <p:txBody>
          <a:bodyPr/>
          <a:lstStyle/>
          <a:p>
            <a:r>
              <a:rPr lang="en-US"/>
              <a:t>FY 2024 System Budget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BFC51-CACC-4CA5-8B26-DB780A6238B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643AED4-459E-4D62-B83A-B0B69212F8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3565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36C7-841A-690F-A3B6-BB43BF0E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FY 2024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023A5-CA8A-869F-E377-F7BBE3D21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74" y="1167064"/>
            <a:ext cx="11357810" cy="4773064"/>
          </a:xfrm>
        </p:spPr>
        <p:txBody>
          <a:bodyPr/>
          <a:lstStyle/>
          <a:p>
            <a:pPr marL="177800" indent="0">
              <a:buNone/>
            </a:pPr>
            <a:r>
              <a:rPr lang="en-US" b="1"/>
              <a:t>Moody’s Higher Education Industry Outlook</a:t>
            </a:r>
          </a:p>
          <a:p>
            <a:r>
              <a:rPr lang="en-US"/>
              <a:t>Industry revenue growth expected to lag inflation</a:t>
            </a:r>
          </a:p>
          <a:p>
            <a:r>
              <a:rPr lang="en-US"/>
              <a:t>Industry will experience significant expense pressure as pandemic spending cuts lift</a:t>
            </a:r>
          </a:p>
          <a:p>
            <a:r>
              <a:rPr lang="en-US"/>
              <a:t>Institutions facing weak student demand face greatest pressures</a:t>
            </a:r>
          </a:p>
          <a:p>
            <a:pPr marL="177800" indent="0">
              <a:buNone/>
            </a:pPr>
            <a:r>
              <a:rPr lang="en-US" b="1"/>
              <a:t>University of Missouri</a:t>
            </a:r>
          </a:p>
          <a:p>
            <a:r>
              <a:rPr lang="en-US"/>
              <a:t>High inflation continues to pressure expenses and revenues</a:t>
            </a:r>
          </a:p>
          <a:p>
            <a:r>
              <a:rPr lang="en-US"/>
              <a:t>Enrollment trends stable through spring, will continue to monitor</a:t>
            </a:r>
          </a:p>
          <a:p>
            <a:r>
              <a:rPr lang="en-US"/>
              <a:t>Continued focus on efficiency of resource use</a:t>
            </a:r>
          </a:p>
          <a:p>
            <a:endParaRPr lang="en-US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92003-9155-D88D-35B2-A51B2A481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D643AED4-459E-4D62-B83A-B0B69212F82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98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C451D-DA15-9254-0703-C7446196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399"/>
            <a:ext cx="10515600" cy="1325563"/>
          </a:xfrm>
        </p:spPr>
        <p:txBody>
          <a:bodyPr/>
          <a:lstStyle/>
          <a:p>
            <a:r>
              <a:rPr lang="en-US"/>
              <a:t>Tuition &amp; State Support per Degree down 25% Since 2015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60C266-F443-0ACA-A34F-1D4A171AD9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251550"/>
              </p:ext>
            </p:extLst>
          </p:nvPr>
        </p:nvGraphicFramePr>
        <p:xfrm>
          <a:off x="838200" y="1227220"/>
          <a:ext cx="10515600" cy="4944979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extLst>
      <p:ext uri="{BB962C8B-B14F-4D97-AF65-F5344CB8AC3E}">
        <p14:creationId xmlns:p14="http://schemas.microsoft.com/office/powerpoint/2010/main" val="5973648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A88AF-AF8F-9646-CAFC-90FB385FA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Research Productivity Up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8B409C-709A-DD98-343A-CAD16D9113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9202115"/>
              </p:ext>
            </p:extLst>
          </p:nvPr>
        </p:nvGraphicFramePr>
        <p:xfrm>
          <a:off x="0" y="1082842"/>
          <a:ext cx="6096000" cy="4957011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EDE67FD-8320-5D16-2B97-CE79B2A3044F}"/>
              </a:ext>
            </a:extLst>
          </p:cNvPr>
          <p:cNvCxnSpPr/>
          <p:nvPr/>
        </p:nvCxnSpPr>
        <p:spPr>
          <a:xfrm flipH="1">
            <a:off x="5816599" y="1576137"/>
            <a:ext cx="0" cy="185286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4">
            <a:extLst>
              <a:ext uri="{FF2B5EF4-FFF2-40B4-BE49-F238E27FC236}">
                <a16:creationId xmlns:a16="http://schemas.microsoft.com/office/drawing/2014/main" id="{EAF9A47E-E29B-579F-A98A-3A33379777A6}"/>
              </a:ext>
            </a:extLst>
          </p:cNvPr>
          <p:cNvSpPr txBox="1"/>
          <p:nvPr/>
        </p:nvSpPr>
        <p:spPr>
          <a:xfrm>
            <a:off x="4731086" y="2696912"/>
            <a:ext cx="1085513" cy="73208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55% increase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9B5B577-ABAD-490A-86FB-1AD1CB36C4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339538"/>
              </p:ext>
            </p:extLst>
          </p:nvPr>
        </p:nvGraphicFramePr>
        <p:xfrm>
          <a:off x="5991726" y="1108993"/>
          <a:ext cx="5618748" cy="4930859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10" name="Text Box 14">
            <a:extLst>
              <a:ext uri="{FF2B5EF4-FFF2-40B4-BE49-F238E27FC236}">
                <a16:creationId xmlns:a16="http://schemas.microsoft.com/office/drawing/2014/main" id="{80667F0D-41FA-4D88-8647-AA250E4D53D0}"/>
              </a:ext>
            </a:extLst>
          </p:cNvPr>
          <p:cNvSpPr txBox="1"/>
          <p:nvPr/>
        </p:nvSpPr>
        <p:spPr>
          <a:xfrm>
            <a:off x="10008939" y="4305133"/>
            <a:ext cx="1085513" cy="73208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96% increase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C4F3BCA-6450-D64A-2BCE-D302E46EADD2}"/>
              </a:ext>
            </a:extLst>
          </p:cNvPr>
          <p:cNvCxnSpPr/>
          <p:nvPr/>
        </p:nvCxnSpPr>
        <p:spPr>
          <a:xfrm flipH="1">
            <a:off x="11214768" y="1997242"/>
            <a:ext cx="0" cy="282341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22422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A61AB-334D-6F8C-E394-399987FC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Focus on Student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7670-3E35-69A1-070D-7894B386B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9" y="1325564"/>
            <a:ext cx="11053011" cy="4614564"/>
          </a:xfrm>
        </p:spPr>
        <p:txBody>
          <a:bodyPr/>
          <a:lstStyle/>
          <a:p>
            <a:r>
              <a:rPr lang="en-US"/>
              <a:t>Improved Retention, Improved Graduation.</a:t>
            </a:r>
          </a:p>
          <a:p>
            <a:r>
              <a:rPr lang="en-US"/>
              <a:t>The key outcome is getting the degree, graduating on time.</a:t>
            </a:r>
          </a:p>
          <a:p>
            <a:pPr marL="177800" indent="0">
              <a:buNone/>
            </a:pPr>
            <a:r>
              <a:rPr lang="en-US" b="1"/>
              <a:t>Key Initiatives:</a:t>
            </a:r>
            <a:endParaRPr lang="en-US"/>
          </a:p>
          <a:p>
            <a:r>
              <a:rPr lang="en-US"/>
              <a:t>Leveraged technology for early interventions</a:t>
            </a:r>
          </a:p>
          <a:p>
            <a:r>
              <a:rPr lang="en-US"/>
              <a:t>Improved experiential learning towards careers</a:t>
            </a:r>
          </a:p>
          <a:p>
            <a:r>
              <a:rPr lang="en-US"/>
              <a:t>Increased student engagement, leveraging student leaders to help other students</a:t>
            </a:r>
          </a:p>
          <a:p>
            <a:r>
              <a:rPr lang="en-US"/>
              <a:t>Early implementation of open educational resources, saving students $ millions</a:t>
            </a:r>
          </a:p>
        </p:txBody>
      </p:sp>
    </p:spTree>
    <p:extLst>
      <p:ext uri="{BB962C8B-B14F-4D97-AF65-F5344CB8AC3E}">
        <p14:creationId xmlns:p14="http://schemas.microsoft.com/office/powerpoint/2010/main" val="214998979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A6A0-A2AC-4F27-63EF-823C12AF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399"/>
            <a:ext cx="10515600" cy="1325563"/>
          </a:xfrm>
        </p:spPr>
        <p:txBody>
          <a:bodyPr/>
          <a:lstStyle/>
          <a:p>
            <a:r>
              <a:rPr lang="en-US"/>
              <a:t>Cost Reduction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4FB49-055C-8163-ECB3-3F0792C8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165917"/>
            <a:ext cx="11550316" cy="4526165"/>
          </a:xfrm>
        </p:spPr>
        <p:txBody>
          <a:bodyPr/>
          <a:lstStyle/>
          <a:p>
            <a:r>
              <a:rPr lang="en-US"/>
              <a:t>Consolidation of colleges at MU and UMKC</a:t>
            </a:r>
          </a:p>
          <a:p>
            <a:r>
              <a:rPr lang="en-US"/>
              <a:t>Over 90 degree programs discontinued over last decade.</a:t>
            </a:r>
          </a:p>
          <a:p>
            <a:r>
              <a:rPr lang="en-US"/>
              <a:t>Significant space reductions at MU and UMSL</a:t>
            </a:r>
          </a:p>
          <a:p>
            <a:r>
              <a:rPr lang="en-US"/>
              <a:t>Leverage scale of system for bookstores, libraries, and HR/Finance/IT infrastructure</a:t>
            </a:r>
          </a:p>
          <a:p>
            <a:r>
              <a:rPr lang="en-US"/>
              <a:t>Implementation of shared services for Finance and HR transactions</a:t>
            </a:r>
          </a:p>
          <a:p>
            <a:r>
              <a:rPr lang="en-US"/>
              <a:t>Significant benefit changes including retiree medical elimination, pension closure, and leave changes</a:t>
            </a:r>
          </a:p>
          <a:p>
            <a:r>
              <a:rPr lang="en-US"/>
              <a:t>Consolidation of President and Chancellor roles, combination of MU and UM System leadership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2205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THINKCELLSHAPEDONOTDELETE" val="thinkcellActiveDocDoNotDelete"/>
</p:tagLst>
</file>

<file path=ppt/tags/tag2.xml><?xml version="1.0" encoding="utf-8"?>
<p:tagLst xmlns:p="http://schemas.openxmlformats.org/presentationml/2006/main">
  <p:tag name="AS_NET" val="6.0.15"/>
  <p:tag name="AS_OS" val="Unix 5.4.0.1085"/>
  <p:tag name="AS_RELEASE_DATE" val="2022.09.14"/>
  <p:tag name="AS_TITLE" val="Aspose.Slides for .NET5"/>
  <p:tag name="AS_VERSION" val="22.9"/>
  <p:tag name="THINKCELLUNDODONOTDELETE" val="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Custom 18">
      <a:dk1>
        <a:srgbClr val="000000"/>
      </a:dk1>
      <a:lt1>
        <a:srgbClr val="FFFFFF"/>
      </a:lt1>
      <a:dk2>
        <a:srgbClr val="2D3D54"/>
      </a:dk2>
      <a:lt2>
        <a:srgbClr val="F1B82D"/>
      </a:lt2>
      <a:accent1>
        <a:srgbClr val="64697C"/>
      </a:accent1>
      <a:accent2>
        <a:srgbClr val="F6CD79"/>
      </a:accent2>
      <a:accent3>
        <a:srgbClr val="B3B2C0"/>
      </a:accent3>
      <a:accent4>
        <a:srgbClr val="F9E2B6"/>
      </a:accent4>
      <a:accent5>
        <a:srgbClr val="DADBE0"/>
      </a:accent5>
      <a:accent6>
        <a:srgbClr val="FDF4E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8225E30314C34A9C7C67FF5237F279" ma:contentTypeVersion="1" ma:contentTypeDescription="Create a new document." ma:contentTypeScope="" ma:versionID="5a4a22ad93d88d9eecb030aaa575a178">
  <xsd:schema xmlns:xsd="http://www.w3.org/2001/XMLSchema" xmlns:xs="http://www.w3.org/2001/XMLSchema" xmlns:p="http://schemas.microsoft.com/office/2006/metadata/properties" xmlns:ns2="e529da04-1e3e-4ce1-8caf-d0e959ac5194" targetNamespace="http://schemas.microsoft.com/office/2006/metadata/properties" ma:root="true" ma:fieldsID="c2064deb3acd1542f6d47454fb1025d9" ns2:_="">
    <xsd:import namespace="e529da04-1e3e-4ce1-8caf-d0e959ac51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9da04-1e3e-4ce1-8caf-d0e959ac51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B9737E-30BF-40B3-AF44-DC645F2B117F}"/>
</file>

<file path=customXml/itemProps2.xml><?xml version="1.0" encoding="utf-8"?>
<ds:datastoreItem xmlns:ds="http://schemas.openxmlformats.org/officeDocument/2006/customXml" ds:itemID="{2ACAEB1E-0987-43E9-8B09-25749262C428}"/>
</file>

<file path=customXml/itemProps3.xml><?xml version="1.0" encoding="utf-8"?>
<ds:datastoreItem xmlns:ds="http://schemas.openxmlformats.org/officeDocument/2006/customXml" ds:itemID="{E83741DA-83E0-4E2C-A2D1-3E446DBF1611}"/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35</Paragraphs>
  <Slides>6</Slides>
  <Notes>4</Notes>
  <TotalTime>59890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13">
      <vt:lpstr>Arial</vt:lpstr>
      <vt:lpstr>Noto Sans Symbols</vt:lpstr>
      <vt:lpstr>Courier New</vt:lpstr>
      <vt:lpstr>Times New Roman</vt:lpstr>
      <vt:lpstr>Calibri</vt:lpstr>
      <vt:lpstr>Calibri Light</vt:lpstr>
      <vt:lpstr>Office Theme</vt:lpstr>
      <vt:lpstr>FY 2024 System Budget Update</vt:lpstr>
      <vt:lpstr>FY 2024 Outlook</vt:lpstr>
      <vt:lpstr>Tuition &amp; State Support per Degree down 25% Since 2015</vt:lpstr>
      <vt:lpstr>Research Productivity Up</vt:lpstr>
      <vt:lpstr>Focus on Student Success</vt:lpstr>
      <vt:lpstr>Cost Reduction Efforts</vt:lpstr>
    </vt:vector>
  </TitlesOfParts>
  <LinksUpToDate>0</LinksUpToDate>
  <SharedDoc>0</SharedDoc>
  <HyperlinksChanged>0</HyperlinksChanged>
  <Application>Aspose.Slides for .NET</Application>
  <AppVersion>22.0900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Performance and Process Improvement Assessment</dc:title>
  <dc:creator>Thomas W Raymond</dc:creator>
  <cp:lastModifiedBy>Church, Karla F.</cp:lastModifiedBy>
  <cp:revision>1561</cp:revision>
  <cp:lastPrinted>2023-02-16T18:10:31Z</cp:lastPrinted>
  <dcterms:modified xsi:type="dcterms:W3CDTF">2023-04-19T15:27:55Z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0x010100378225E30314C34A9C7C67FF5237F279</vt:lpwstr>
  </property>
</Properties>
</file>